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3" r:id="rId4"/>
    <p:sldId id="262" r:id="rId5"/>
    <p:sldId id="264" r:id="rId6"/>
    <p:sldId id="265" r:id="rId7"/>
    <p:sldId id="275" r:id="rId8"/>
    <p:sldId id="266" r:id="rId9"/>
    <p:sldId id="269" r:id="rId10"/>
    <p:sldId id="270" r:id="rId11"/>
    <p:sldId id="271" r:id="rId12"/>
    <p:sldId id="272" r:id="rId13"/>
    <p:sldId id="273" r:id="rId14"/>
    <p:sldId id="274" r:id="rId15"/>
    <p:sldId id="276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3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eg>
</file>

<file path=ppt/media/image13.jpeg>
</file>

<file path=ppt/media/image14.GIF>
</file>

<file path=ppt/media/image15.png>
</file>

<file path=ppt/media/image16.jpeg>
</file>

<file path=ppt/media/image17.jpe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GIF>
</file>

<file path=ppt/media/image26.GIF>
</file>

<file path=ppt/media/image27.GIF>
</file>

<file path=ppt/media/image28.GIF>
</file>

<file path=ppt/media/image29.GIF>
</file>

<file path=ppt/media/image3.jpeg>
</file>

<file path=ppt/media/image30.GIF>
</file>

<file path=ppt/media/image4.GIF>
</file>

<file path=ppt/media/image5.GIF>
</file>

<file path=ppt/media/image6.GIF>
</file>

<file path=ppt/media/image7.GIF>
</file>

<file path=ppt/media/image8.jpe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2018/3/23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2018/3/23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2018/3/23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2018/3/23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2018/3/23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2018/3/23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2018/3/23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2018/3/23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2018/3/23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2018/3/23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2018/3/23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2018/3/23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GIF"/><Relationship Id="rId3" Type="http://schemas.openxmlformats.org/officeDocument/2006/relationships/image" Target="../media/image24.jpeg"/><Relationship Id="rId7" Type="http://schemas.openxmlformats.org/officeDocument/2006/relationships/image" Target="../media/image28.GIF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GIF"/><Relationship Id="rId5" Type="http://schemas.openxmlformats.org/officeDocument/2006/relationships/image" Target="../media/image26.GIF"/><Relationship Id="rId4" Type="http://schemas.openxmlformats.org/officeDocument/2006/relationships/image" Target="../media/image25.GIF"/><Relationship Id="rId9" Type="http://schemas.openxmlformats.org/officeDocument/2006/relationships/image" Target="../media/image30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QQ图片2016120821291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525" y="-10795"/>
            <a:ext cx="12205970" cy="68713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延伸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由一个圆形变为一个心形</a:t>
            </a:r>
          </a:p>
        </p:txBody>
      </p:sp>
      <p:pic>
        <p:nvPicPr>
          <p:cNvPr id="6" name="图片 5" descr="005Xtdi2gw1f3chnpgub3j308c0e7weq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2735" y="1568450"/>
            <a:ext cx="2856865" cy="4866640"/>
          </a:xfrm>
          <a:prstGeom prst="rect">
            <a:avLst/>
          </a:prstGeom>
        </p:spPr>
      </p:pic>
      <p:pic>
        <p:nvPicPr>
          <p:cNvPr id="7" name="图片 6" descr="005Xtdi2gw1f3chod09sbj308c0e774j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5680" y="1568450"/>
            <a:ext cx="2856865" cy="4866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49555"/>
            <a:ext cx="10515600" cy="1325563"/>
          </a:xfrm>
        </p:spPr>
        <p:txBody>
          <a:bodyPr/>
          <a:lstStyle/>
          <a:p>
            <a:r>
              <a:rPr lang="zh-CN" altLang="en-US"/>
              <a:t>实例</a:t>
            </a:r>
            <a:r>
              <a:rPr lang="en-US" altLang="zh-CN"/>
              <a:t>1</a:t>
            </a:r>
            <a:r>
              <a:rPr lang="zh-CN" altLang="en-US"/>
              <a:t>（移动变换的弹性圆）</a:t>
            </a:r>
          </a:p>
        </p:txBody>
      </p:sp>
      <p:pic>
        <p:nvPicPr>
          <p:cNvPr id="4" name="内容占位符 3" descr="diorKTU84Papple0915201502270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64621" y="1297682"/>
            <a:ext cx="2918109" cy="5188843"/>
          </a:xfrm>
          <a:prstGeom prst="rect">
            <a:avLst/>
          </a:prstGeom>
        </p:spPr>
      </p:pic>
      <p:pic>
        <p:nvPicPr>
          <p:cNvPr id="5" name="图片 4" descr="QQ截图2016121112360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845" y="2684780"/>
            <a:ext cx="6895465" cy="16097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18845" y="1396365"/>
            <a:ext cx="6652260" cy="1191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/>
              <a:t>将动画大致分为</a:t>
            </a:r>
            <a:r>
              <a:rPr lang="en-US" altLang="zh-CN" sz="2400"/>
              <a:t>5</a:t>
            </a:r>
            <a:r>
              <a:rPr lang="zh-CN" altLang="en-US" sz="2400"/>
              <a:t>种形态，每个形态间的切换需更改不同的控制点，</a:t>
            </a:r>
            <a:r>
              <a:rPr lang="zh-CN" altLang="zh-CN" sz="2400"/>
              <a:t>然后配合差值器达到圆滑的流畅效果</a:t>
            </a:r>
            <a:r>
              <a:rPr lang="zh-CN" altLang="en-US" sz="2400"/>
              <a:t>。</a:t>
            </a:r>
          </a:p>
        </p:txBody>
      </p:sp>
      <p:pic>
        <p:nvPicPr>
          <p:cNvPr id="7" name="图片 6" descr="jiangjietu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631690"/>
            <a:ext cx="3094355" cy="1854835"/>
          </a:xfrm>
          <a:prstGeom prst="rect">
            <a:avLst/>
          </a:prstGeom>
        </p:spPr>
      </p:pic>
      <p:pic>
        <p:nvPicPr>
          <p:cNvPr id="8" name="图片 7" descr="jiangjietu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90415" y="4672330"/>
            <a:ext cx="3143250" cy="18141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0255" y="133350"/>
            <a:ext cx="10515600" cy="1325563"/>
          </a:xfrm>
        </p:spPr>
        <p:txBody>
          <a:bodyPr/>
          <a:lstStyle/>
          <a:p>
            <a:r>
              <a:rPr lang="zh-CN" altLang="en-US"/>
              <a:t>实例</a:t>
            </a:r>
            <a:r>
              <a:rPr lang="en-US" altLang="zh-CN"/>
              <a:t>2</a:t>
            </a:r>
            <a:r>
              <a:rPr lang="zh-CN" altLang="en-US"/>
              <a:t>（波浪效果）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05510" y="1169035"/>
            <a:ext cx="10515600" cy="2653030"/>
          </a:xfrm>
        </p:spPr>
        <p:txBody>
          <a:bodyPr/>
          <a:lstStyle/>
          <a:p>
            <a:r>
              <a:rPr lang="zh-CN" altLang="en-US"/>
              <a:t>图中的矩阵即为视图的可见范围，也就是我们手机常见的区域。通过不断改变点1的横坐标，随着点1横坐标向右移动，点2，点3，点4，点5，以及四个控制点的坐标随着点1的移动同时位移相同距离，每一次坐标点更新，重绘一次视图，绘制四段贝塞尔曲线。最后点1移动到原先点3的位置，这样就完成了一次动画。这样，通过循环不断的动画效果，我们就实现了波浪的效果。</a:t>
            </a:r>
          </a:p>
        </p:txBody>
      </p:sp>
      <p:pic>
        <p:nvPicPr>
          <p:cNvPr id="4" name="图片 3" descr="201606070030163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255" y="3668395"/>
            <a:ext cx="3704590" cy="3190240"/>
          </a:xfrm>
          <a:prstGeom prst="rect">
            <a:avLst/>
          </a:prstGeom>
        </p:spPr>
      </p:pic>
      <p:pic>
        <p:nvPicPr>
          <p:cNvPr id="5" name="图片 4" descr="201606070031173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8050" y="3713480"/>
            <a:ext cx="6809740" cy="313626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33350"/>
            <a:ext cx="10515600" cy="1325563"/>
          </a:xfrm>
        </p:spPr>
        <p:txBody>
          <a:bodyPr/>
          <a:lstStyle/>
          <a:p>
            <a:r>
              <a:rPr lang="zh-CN" altLang="en-US"/>
              <a:t>实例</a:t>
            </a:r>
            <a:r>
              <a:rPr lang="en-US" altLang="zh-CN"/>
              <a:t>3</a:t>
            </a:r>
            <a:r>
              <a:rPr lang="zh-CN" altLang="en-US"/>
              <a:t>（粘连体）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70255" y="1188085"/>
            <a:ext cx="10515600" cy="4351338"/>
          </a:xfrm>
        </p:spPr>
        <p:txBody>
          <a:bodyPr/>
          <a:lstStyle/>
          <a:p>
            <a:r>
              <a:rPr lang="zh-CN" altLang="en-US"/>
              <a:t>大致实现步骤：</a:t>
            </a:r>
          </a:p>
          <a:p>
            <a:pPr marL="0" indent="0">
              <a:buNone/>
            </a:pPr>
            <a:r>
              <a:rPr lang="en-US" altLang="zh-CN"/>
              <a:t>1. </a:t>
            </a:r>
            <a:r>
              <a:rPr lang="zh-CN" altLang="en-US"/>
              <a:t>根据两圆的位置，计算斜率并转换为相应的角度。</a:t>
            </a:r>
          </a:p>
          <a:p>
            <a:pPr marL="0" indent="0">
              <a:buNone/>
            </a:pPr>
            <a:r>
              <a:rPr lang="en-US" altLang="zh-CN"/>
              <a:t>2. </a:t>
            </a:r>
            <a:r>
              <a:rPr lang="zh-CN" altLang="en-US"/>
              <a:t>根据三角函数来计算</a:t>
            </a:r>
            <a:r>
              <a:rPr lang="en-US" altLang="zh-CN"/>
              <a:t>4</a:t>
            </a:r>
            <a:r>
              <a:rPr lang="zh-CN" altLang="en-US"/>
              <a:t>个连接点和</a:t>
            </a:r>
            <a:r>
              <a:rPr lang="en-US" altLang="zh-CN"/>
              <a:t>1</a:t>
            </a:r>
            <a:r>
              <a:rPr lang="zh-CN" altLang="en-US"/>
              <a:t>个控制点。</a:t>
            </a:r>
          </a:p>
          <a:p>
            <a:pPr marL="0" indent="0">
              <a:buNone/>
            </a:pPr>
            <a:r>
              <a:rPr lang="en-US" altLang="zh-CN"/>
              <a:t>3. </a:t>
            </a:r>
            <a:r>
              <a:rPr lang="zh-CN" altLang="en-US"/>
              <a:t>将坐标点带入，画出二阶贝塞尔曲线。</a:t>
            </a:r>
          </a:p>
          <a:p>
            <a:pPr marL="0" indent="0">
              <a:buNone/>
            </a:pPr>
            <a:r>
              <a:rPr lang="en-US" altLang="zh-CN"/>
              <a:t>4. </a:t>
            </a:r>
            <a:r>
              <a:rPr lang="zh-CN" altLang="en-US"/>
              <a:t>抖动动画效果处理。</a:t>
            </a:r>
          </a:p>
        </p:txBody>
      </p:sp>
      <p:pic>
        <p:nvPicPr>
          <p:cNvPr id="4" name="图片 3" descr="QQ截图201612111315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0330" y="3655060"/>
            <a:ext cx="3463290" cy="3103880"/>
          </a:xfrm>
          <a:prstGeom prst="rect">
            <a:avLst/>
          </a:prstGeom>
        </p:spPr>
      </p:pic>
      <p:pic>
        <p:nvPicPr>
          <p:cNvPr id="5" name="图片 4" descr="QQ截图201612111321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280" y="3962400"/>
            <a:ext cx="3333115" cy="2637790"/>
          </a:xfrm>
          <a:prstGeom prst="rect">
            <a:avLst/>
          </a:prstGeom>
        </p:spPr>
      </p:pic>
      <p:pic>
        <p:nvPicPr>
          <p:cNvPr id="7" name="图片 6" descr="qw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2850" y="2628900"/>
            <a:ext cx="4377055" cy="42697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More</a:t>
            </a:r>
          </a:p>
        </p:txBody>
      </p:sp>
      <p:pic>
        <p:nvPicPr>
          <p:cNvPr id="4" name="内容占位符 3" descr="20120111145911_55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50695"/>
            <a:ext cx="3048000" cy="2085975"/>
          </a:xfrm>
          <a:prstGeom prst="rect">
            <a:avLst/>
          </a:prstGeom>
        </p:spPr>
      </p:pic>
      <p:pic>
        <p:nvPicPr>
          <p:cNvPr id="5" name="图片 4" descr="26132128799448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2420" y="166370"/>
            <a:ext cx="1933575" cy="2449830"/>
          </a:xfrm>
          <a:prstGeom prst="rect">
            <a:avLst/>
          </a:prstGeom>
        </p:spPr>
      </p:pic>
      <p:pic>
        <p:nvPicPr>
          <p:cNvPr id="6" name="图片 5" descr="ball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435" y="4032250"/>
            <a:ext cx="3180715" cy="2723515"/>
          </a:xfrm>
          <a:prstGeom prst="rect">
            <a:avLst/>
          </a:prstGeom>
        </p:spPr>
      </p:pic>
      <p:pic>
        <p:nvPicPr>
          <p:cNvPr id="7" name="图片 6" descr="2016102815402614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0300" y="12065"/>
            <a:ext cx="1963420" cy="3401060"/>
          </a:xfrm>
          <a:prstGeom prst="rect">
            <a:avLst/>
          </a:prstGeom>
        </p:spPr>
      </p:pic>
      <p:pic>
        <p:nvPicPr>
          <p:cNvPr id="8" name="图片 7" descr="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91270" y="166370"/>
            <a:ext cx="2028825" cy="3503930"/>
          </a:xfrm>
          <a:prstGeom prst="rect">
            <a:avLst/>
          </a:prstGeom>
        </p:spPr>
      </p:pic>
      <p:pic>
        <p:nvPicPr>
          <p:cNvPr id="3" name="图片 2" descr="2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51300" y="2708910"/>
            <a:ext cx="1905000" cy="3428365"/>
          </a:xfrm>
          <a:prstGeom prst="rect">
            <a:avLst/>
          </a:prstGeom>
        </p:spPr>
      </p:pic>
      <p:pic>
        <p:nvPicPr>
          <p:cNvPr id="9" name="图片 8" descr="33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56630" y="3505835"/>
            <a:ext cx="1962785" cy="3211830"/>
          </a:xfrm>
          <a:prstGeom prst="rect">
            <a:avLst/>
          </a:prstGeom>
        </p:spPr>
      </p:pic>
      <p:pic>
        <p:nvPicPr>
          <p:cNvPr id="10" name="图片 9" descr="demo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91195" y="3505835"/>
            <a:ext cx="1883410" cy="334772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6760" y="964565"/>
            <a:ext cx="10515600" cy="2825115"/>
          </a:xfrm>
        </p:spPr>
        <p:txBody>
          <a:bodyPr>
            <a:normAutofit/>
          </a:bodyPr>
          <a:lstStyle/>
          <a:p>
            <a:pPr algn="ctr"/>
            <a:r>
              <a:rPr lang="en-US" altLang="zh-Hans" sz="9600" dirty="0"/>
              <a:t>Thanks</a:t>
            </a:r>
            <a:endParaRPr lang="en-US" altLang="zh-CN" sz="9600" dirty="0"/>
          </a:p>
        </p:txBody>
      </p:sp>
    </p:spTree>
    <p:extLst>
      <p:ext uri="{BB962C8B-B14F-4D97-AF65-F5344CB8AC3E}">
        <p14:creationId xmlns:p14="http://schemas.microsoft.com/office/powerpoint/2010/main" val="3609657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内容占位符 5" descr="201412145168910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64241" y="0"/>
            <a:ext cx="12256241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来源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>
                <a:latin typeface="+mn-ea"/>
                <a:sym typeface="+mn-ea"/>
              </a:rPr>
              <a:t>雏形：贝塞尔曲线的数学基础是早在 1912</a:t>
            </a:r>
            <a:r>
              <a:rPr lang="zh-CN" altLang="en-US" dirty="0">
                <a:latin typeface="+mn-ea"/>
                <a:sym typeface="+mn-ea"/>
              </a:rPr>
              <a:t> </a:t>
            </a:r>
            <a:r>
              <a:rPr lang="zh-CN" altLang="zh-CN" dirty="0">
                <a:latin typeface="+mn-ea"/>
                <a:sym typeface="+mn-ea"/>
              </a:rPr>
              <a:t>年就广为人知的伯恩斯坦多项式</a:t>
            </a:r>
            <a:br>
              <a:rPr lang="zh-CN" altLang="zh-CN" dirty="0">
                <a:latin typeface="+mn-ea"/>
                <a:sym typeface="+mn-ea"/>
              </a:rPr>
            </a:br>
            <a:r>
              <a:rPr lang="zh-CN" altLang="zh-CN" dirty="0">
                <a:latin typeface="+mn-ea"/>
                <a:sym typeface="+mn-ea"/>
              </a:rPr>
              <a:t>1959 年，当时就职于雪铁龙的法国数学家 Paul de Casteljau 才开始对它进行图形化应用的尝试。</a:t>
            </a:r>
            <a:br>
              <a:rPr lang="zh-CN" altLang="zh-CN" dirty="0">
                <a:latin typeface="+mn-ea"/>
                <a:sym typeface="+mn-ea"/>
              </a:rPr>
            </a:br>
            <a:r>
              <a:rPr lang="zh-CN" altLang="zh-CN" dirty="0">
                <a:latin typeface="+mn-ea"/>
                <a:sym typeface="+mn-ea"/>
              </a:rPr>
              <a:t>然而贝塞尔曲线的得名，却是由于 1962 年另一位就职于雷诺的法国工程师 Pierre Bézier 的广泛宣传</a:t>
            </a:r>
            <a:r>
              <a:rPr lang="en-US" altLang="zh-CN" dirty="0">
                <a:latin typeface="+mn-ea"/>
                <a:sym typeface="+mn-ea"/>
              </a:rPr>
              <a:t>,来辅助汽车车体的工业设计。</a:t>
            </a:r>
            <a:endParaRPr lang="en-US" altLang="zh-CN" dirty="0">
              <a:latin typeface="+mn-ea"/>
              <a:ea typeface="+mn-ea"/>
            </a:endParaRPr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应用场景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贝塞尔曲线在工业设计领域迅速得到了广泛的应用。不仅如此，在计算机图形学领域，尤其是矢量图形学，贝塞尔曲线也占有重要的地位。今天我们最常见的一些矢量绘图软件，如 Flash、Illustrator、CorelDraw 等，无一例外都提供了绘制贝塞尔曲线的功能。甚至像 Photoshop 这样的位图编辑软件，也把贝塞尔曲线作为仅有的矢量绘制工具（钢笔工具）包含其中。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b="1" dirty="0"/>
              <a:t>分类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85609"/>
            <a:ext cx="10515600" cy="4591354"/>
          </a:xfrm>
        </p:spPr>
        <p:txBody>
          <a:bodyPr>
            <a:normAutofit/>
          </a:bodyPr>
          <a:lstStyle/>
          <a:p>
            <a:r>
              <a:rPr lang="zh-CN" altLang="zh-CN" dirty="0"/>
              <a:t>一阶贝塞尔曲线</a:t>
            </a:r>
            <a:r>
              <a:rPr lang="zh-CN" altLang="en-US" dirty="0"/>
              <a:t>    </a:t>
            </a:r>
            <a:r>
              <a:rPr lang="en-US" altLang="zh-CN" dirty="0"/>
              <a:t>B(t)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(1-t)</a:t>
            </a:r>
            <a:r>
              <a:rPr lang="zh-CN" altLang="en-US" dirty="0"/>
              <a:t> </a:t>
            </a:r>
            <a:r>
              <a:rPr lang="en-US" altLang="zh-CN" dirty="0"/>
              <a:t>P0</a:t>
            </a:r>
            <a:r>
              <a:rPr lang="zh-CN" altLang="en-US" dirty="0"/>
              <a:t>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t</a:t>
            </a:r>
            <a:r>
              <a:rPr lang="zh-CN" altLang="en-US" dirty="0"/>
              <a:t>*</a:t>
            </a:r>
            <a:r>
              <a:rPr lang="en-US" altLang="zh-CN" dirty="0"/>
              <a:t>P1,</a:t>
            </a:r>
            <a:r>
              <a:rPr lang="zh-CN" altLang="en-US" dirty="0"/>
              <a:t> </a:t>
            </a:r>
            <a:r>
              <a:rPr lang="en-US" altLang="zh-CN" dirty="0"/>
              <a:t>t</a:t>
            </a:r>
            <a:r>
              <a:rPr lang="zh-CN" altLang="en-US" dirty="0"/>
              <a:t> ∈</a:t>
            </a:r>
            <a:r>
              <a:rPr lang="en-US" altLang="zh-CN" dirty="0"/>
              <a:t>[0,1];</a:t>
            </a:r>
            <a:endParaRPr lang="zh-CN" altLang="zh-CN" dirty="0"/>
          </a:p>
          <a:p>
            <a:pPr marL="0" indent="0">
              <a:buNone/>
            </a:pPr>
            <a:r>
              <a:rPr lang="zh-CN" altLang="zh-CN" dirty="0"/>
              <a:t>      </a:t>
            </a:r>
            <a:r>
              <a:rPr lang="zh-CN" altLang="zh-CN" sz="2400" dirty="0"/>
              <a:t>也称线性曲线。</a:t>
            </a:r>
          </a:p>
          <a:p>
            <a:endParaRPr lang="zh-CN" altLang="zh-CN" dirty="0"/>
          </a:p>
          <a:p>
            <a:endParaRPr lang="zh-CN" altLang="zh-CN" dirty="0"/>
          </a:p>
          <a:p>
            <a:pPr marL="0" indent="0">
              <a:buNone/>
            </a:pPr>
            <a:endParaRPr lang="zh-CN" altLang="zh-CN" dirty="0"/>
          </a:p>
          <a:p>
            <a:r>
              <a:rPr lang="zh-CN" altLang="zh-CN" dirty="0"/>
              <a:t>二阶贝塞尔曲线</a:t>
            </a:r>
            <a:r>
              <a:rPr lang="zh-CN" altLang="en-US" dirty="0"/>
              <a:t>    </a:t>
            </a:r>
            <a:r>
              <a:rPr lang="en-US" altLang="zh-CN" dirty="0"/>
              <a:t>B(t)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(1-t)²P0</a:t>
            </a:r>
            <a:r>
              <a:rPr lang="zh-CN" altLang="en-US" dirty="0"/>
              <a:t>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2t(1-t)P1</a:t>
            </a:r>
            <a:r>
              <a:rPr lang="zh-CN" altLang="en-US" dirty="0"/>
              <a:t>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t²P2</a:t>
            </a:r>
            <a:r>
              <a:rPr lang="zh-CN" altLang="en-US" dirty="0"/>
              <a:t> ，</a:t>
            </a:r>
            <a:r>
              <a:rPr lang="en-US" altLang="zh-CN" dirty="0"/>
              <a:t>t</a:t>
            </a:r>
            <a:r>
              <a:rPr lang="zh-CN" altLang="en-US" dirty="0"/>
              <a:t>∈</a:t>
            </a:r>
            <a:r>
              <a:rPr lang="en-US" altLang="zh-CN" dirty="0"/>
              <a:t>[0,1];</a:t>
            </a:r>
            <a:endParaRPr lang="zh-CN" altLang="zh-CN" dirty="0"/>
          </a:p>
          <a:p>
            <a:pPr marL="0" indent="0">
              <a:buNone/>
            </a:pPr>
            <a:r>
              <a:rPr lang="zh-CN" altLang="zh-CN" dirty="0"/>
              <a:t>      由一个控制点、起始点和结束点组成。</a:t>
            </a:r>
          </a:p>
          <a:p>
            <a:endParaRPr lang="zh-CN" altLang="zh-CN" dirty="0"/>
          </a:p>
          <a:p>
            <a:endParaRPr lang="zh-CN" altLang="zh-CN" dirty="0"/>
          </a:p>
        </p:txBody>
      </p:sp>
      <p:pic>
        <p:nvPicPr>
          <p:cNvPr id="4" name="图片 3" descr="Bézier_1_bi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013" y="2691843"/>
            <a:ext cx="2286000" cy="952500"/>
          </a:xfrm>
          <a:prstGeom prst="rect">
            <a:avLst/>
          </a:prstGeom>
        </p:spPr>
      </p:pic>
      <p:pic>
        <p:nvPicPr>
          <p:cNvPr id="5" name="图片 4" descr="Bézier_2_bi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1600" y="4923790"/>
            <a:ext cx="2286000" cy="952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6200" y="137160"/>
            <a:ext cx="11277600" cy="6040120"/>
          </a:xfrm>
        </p:spPr>
        <p:txBody>
          <a:bodyPr>
            <a:normAutofit fontScale="97500"/>
          </a:bodyPr>
          <a:lstStyle/>
          <a:p>
            <a:endParaRPr lang="en-US" altLang="zh-CN" dirty="0">
              <a:sym typeface="+mn-ea"/>
            </a:endParaRPr>
          </a:p>
          <a:p>
            <a:r>
              <a:rPr lang="zh-CN" altLang="zh-CN" dirty="0">
                <a:sym typeface="+mn-ea"/>
              </a:rPr>
              <a:t>三阶贝塞尔曲线</a:t>
            </a:r>
            <a:endParaRPr lang="zh-CN" altLang="zh-CN" dirty="0"/>
          </a:p>
          <a:p>
            <a:pPr marL="0" indent="0">
              <a:buNone/>
            </a:pPr>
            <a:r>
              <a:rPr lang="zh-CN" altLang="zh-CN" dirty="0"/>
              <a:t>   由两个控制点、起始点和结束点组成。</a:t>
            </a:r>
          </a:p>
          <a:p>
            <a:endParaRPr lang="zh-CN" altLang="zh-CN" dirty="0"/>
          </a:p>
          <a:p>
            <a:pPr marL="0" indent="0">
              <a:buNone/>
            </a:pPr>
            <a:endParaRPr lang="zh-CN" altLang="zh-CN" dirty="0"/>
          </a:p>
          <a:p>
            <a:endParaRPr lang="en-US" altLang="zh-CN" dirty="0">
              <a:sym typeface="+mn-ea"/>
            </a:endParaRPr>
          </a:p>
          <a:p>
            <a:endParaRPr lang="en-US" altLang="zh-CN" dirty="0">
              <a:sym typeface="+mn-ea"/>
            </a:endParaRPr>
          </a:p>
          <a:p>
            <a:r>
              <a:rPr lang="en-US" altLang="zh-Hans" dirty="0">
                <a:sym typeface="+mn-ea"/>
              </a:rPr>
              <a:t>n</a:t>
            </a:r>
            <a:r>
              <a:rPr lang="zh-CN" altLang="zh-CN" dirty="0">
                <a:sym typeface="+mn-ea"/>
              </a:rPr>
              <a:t>阶贝塞尔曲线</a:t>
            </a:r>
            <a:r>
              <a:rPr lang="zh-CN" altLang="en-US" dirty="0">
                <a:sym typeface="+mn-ea"/>
              </a:rPr>
              <a:t>（</a:t>
            </a:r>
            <a:r>
              <a:rPr lang="zh-Hans" altLang="en-US" dirty="0">
                <a:sym typeface="+mn-ea"/>
              </a:rPr>
              <a:t>高阶</a:t>
            </a:r>
            <a:r>
              <a:rPr lang="zh-CN" altLang="en-US" dirty="0">
                <a:sym typeface="+mn-ea"/>
              </a:rPr>
              <a:t>）</a:t>
            </a:r>
            <a:endParaRPr lang="en-US" altLang="zh-CN" dirty="0">
              <a:sym typeface="+mn-ea"/>
            </a:endParaRPr>
          </a:p>
          <a:p>
            <a:pPr marL="0" indent="0">
              <a:buNone/>
            </a:pPr>
            <a:r>
              <a:rPr lang="zh-CN" altLang="en-US" dirty="0">
                <a:sym typeface="+mn-ea"/>
              </a:rPr>
              <a:t> </a:t>
            </a:r>
            <a:r>
              <a:rPr lang="zh-Hans" altLang="en-US" dirty="0">
                <a:sym typeface="+mn-ea"/>
              </a:rPr>
              <a:t>  由</a:t>
            </a:r>
            <a:r>
              <a:rPr lang="en-US" altLang="zh-Hans" dirty="0">
                <a:sym typeface="+mn-ea"/>
              </a:rPr>
              <a:t>n-1</a:t>
            </a:r>
            <a:r>
              <a:rPr lang="zh-Hans" altLang="en-US" dirty="0">
                <a:sym typeface="+mn-ea"/>
              </a:rPr>
              <a:t>个控制点，起始点和结束点组成。</a:t>
            </a:r>
            <a:endParaRPr lang="zh-CN" altLang="zh-CN" dirty="0">
              <a:sym typeface="+mn-ea"/>
            </a:endParaRPr>
          </a:p>
        </p:txBody>
      </p:sp>
      <p:pic>
        <p:nvPicPr>
          <p:cNvPr id="10" name="图片 9" descr="Bézier_3_bi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186" y="1810120"/>
            <a:ext cx="3852703" cy="1605293"/>
          </a:xfrm>
          <a:prstGeom prst="rect">
            <a:avLst/>
          </a:prstGeom>
        </p:spPr>
      </p:pic>
      <p:pic>
        <p:nvPicPr>
          <p:cNvPr id="5" name="图片 4" descr="1415845756871-complex-bezier-curv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1110" y="2636385"/>
            <a:ext cx="4504690" cy="347993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6200" y="137160"/>
            <a:ext cx="11277600" cy="6040120"/>
          </a:xfrm>
        </p:spPr>
        <p:txBody>
          <a:bodyPr>
            <a:normAutofit fontScale="97500"/>
          </a:bodyPr>
          <a:lstStyle/>
          <a:p>
            <a:pPr marL="0" indent="0">
              <a:buNone/>
            </a:pPr>
            <a:endParaRPr lang="en-US" altLang="zh-CN" dirty="0">
              <a:sym typeface="+mn-ea"/>
            </a:endParaRPr>
          </a:p>
          <a:p>
            <a:pPr marL="0" indent="0">
              <a:buNone/>
            </a:pPr>
            <a:endParaRPr lang="zh-CN" altLang="zh-CN" dirty="0">
              <a:sym typeface="+mn-ea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638C7BD-D80C-1348-90E6-A0D38CA699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4849895"/>
              </p:ext>
            </p:extLst>
          </p:nvPr>
        </p:nvGraphicFramePr>
        <p:xfrm>
          <a:off x="656833" y="2699587"/>
          <a:ext cx="10836612" cy="164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0350">
                  <a:extLst>
                    <a:ext uri="{9D8B030D-6E8A-4147-A177-3AD203B41FA5}">
                      <a16:colId xmlns:a16="http://schemas.microsoft.com/office/drawing/2014/main" val="1582937574"/>
                    </a:ext>
                  </a:extLst>
                </a:gridCol>
                <a:gridCol w="5526539">
                  <a:extLst>
                    <a:ext uri="{9D8B030D-6E8A-4147-A177-3AD203B41FA5}">
                      <a16:colId xmlns:a16="http://schemas.microsoft.com/office/drawing/2014/main" val="62051658"/>
                    </a:ext>
                  </a:extLst>
                </a:gridCol>
                <a:gridCol w="4039723">
                  <a:extLst>
                    <a:ext uri="{9D8B030D-6E8A-4147-A177-3AD203B41FA5}">
                      <a16:colId xmlns:a16="http://schemas.microsoft.com/office/drawing/2014/main" val="3446211465"/>
                    </a:ext>
                  </a:extLst>
                </a:gridCol>
              </a:tblGrid>
              <a:tr h="317933">
                <a:tc>
                  <a:txBody>
                    <a:bodyPr/>
                    <a:lstStyle/>
                    <a:p>
                      <a:r>
                        <a:rPr lang="zh-Hans" altLang="en-US" dirty="0"/>
                        <a:t>类型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dirty="0"/>
                        <a:t>释义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Hans" altLang="en-US" dirty="0"/>
                        <a:t>变化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3360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降阶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在保持曲线形状与方向不变的情况下，减少控制点数量，即降低曲线阶数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方法变得简单，数据点变多，控制点可能减少，灵活性变弱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645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升阶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在保持曲线形状与方向不变的情况下，增加控制点数量，即升高曲线阶数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/>
                        <a:t>方法更加复杂，数据点不变，控制点增加，灵活性变强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623031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3F861C4-9F65-E641-B34D-0208ED52797C}"/>
              </a:ext>
            </a:extLst>
          </p:cNvPr>
          <p:cNvSpPr txBox="1"/>
          <p:nvPr/>
        </p:nvSpPr>
        <p:spPr>
          <a:xfrm>
            <a:off x="640080" y="1168400"/>
            <a:ext cx="105856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三阶曲线相比于二阶曲线可以制作更加复杂的形状，但是对于高阶的曲线，用低阶的曲线组合也可达到相同的效果，就是传说中的</a:t>
            </a:r>
            <a:r>
              <a:rPr lang="zh-CN" altLang="en-US" sz="2400" b="1" dirty="0"/>
              <a:t>降阶</a:t>
            </a:r>
            <a:r>
              <a:rPr lang="zh-CN" altLang="en-US" sz="2400" dirty="0"/>
              <a:t>。因此</a:t>
            </a:r>
            <a:r>
              <a:rPr lang="zh-Hans" altLang="en-US" sz="2400" dirty="0"/>
              <a:t>一般</a:t>
            </a:r>
            <a:r>
              <a:rPr lang="zh-CN" altLang="en-US" sz="2400" dirty="0"/>
              <a:t>对贝塞尔曲线的封装方法一般最高只到三阶曲线。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AD974C-2D84-AE46-B71B-7CFF0C581437}"/>
              </a:ext>
            </a:extLst>
          </p:cNvPr>
          <p:cNvSpPr txBox="1"/>
          <p:nvPr/>
        </p:nvSpPr>
        <p:spPr>
          <a:xfrm>
            <a:off x="656833" y="645180"/>
            <a:ext cx="26314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3200" b="1" dirty="0"/>
              <a:t>降阶与升阶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153758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6900" y="220345"/>
            <a:ext cx="10515600" cy="1325563"/>
          </a:xfrm>
        </p:spPr>
        <p:txBody>
          <a:bodyPr/>
          <a:lstStyle/>
          <a:p>
            <a:r>
              <a:rPr lang="zh-CN" altLang="en-US"/>
              <a:t>原理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80415" y="143002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zh-CN" altLang="en-US"/>
              <a:t>连接AB BC，并在AB上取点D，BC上取点E，使其满足条件：</a:t>
            </a:r>
          </a:p>
          <a:p>
            <a:pPr marL="0" indent="0">
              <a:buNone/>
            </a:pPr>
            <a:r>
              <a:rPr lang="en-US" altLang="zh-CN"/>
              <a:t>AD:AB=BE:BC</a:t>
            </a:r>
          </a:p>
          <a:p>
            <a:pPr marL="0" indent="0">
              <a:buNone/>
            </a:pPr>
            <a:r>
              <a:rPr lang="en-US" altLang="zh-CN"/>
              <a:t>连接DE，取点F，使得:</a:t>
            </a:r>
          </a:p>
          <a:p>
            <a:pPr marL="0" indent="0">
              <a:buNone/>
            </a:pPr>
            <a:r>
              <a:rPr lang="en-US" altLang="zh-CN"/>
              <a:t>AD:AB=BE:BC=DF:DE</a:t>
            </a:r>
            <a:endParaRPr lang="zh-CN" altLang="zh-CN"/>
          </a:p>
          <a:p>
            <a:pPr marL="0" indent="0">
              <a:buNone/>
            </a:pPr>
            <a:r>
              <a:rPr lang="zh-CN" altLang="zh-CN"/>
              <a:t>这样获取到的点F就是贝塞尔曲线上的一个点</a:t>
            </a:r>
          </a:p>
        </p:txBody>
      </p:sp>
      <p:pic>
        <p:nvPicPr>
          <p:cNvPr id="4" name="图片 3" descr="005Xtdi2jw1f361oje6h1j308c0dwdg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2545" y="1867535"/>
            <a:ext cx="2856865" cy="4761865"/>
          </a:xfrm>
          <a:prstGeom prst="rect">
            <a:avLst/>
          </a:prstGeom>
        </p:spPr>
      </p:pic>
      <p:pic>
        <p:nvPicPr>
          <p:cNvPr id="5" name="图片 4" descr="Spline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670" y="4206875"/>
            <a:ext cx="6552565" cy="22479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应用场景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绘制圆</a:t>
            </a:r>
          </a:p>
          <a:p>
            <a:pPr marL="0" indent="0">
              <a:buNone/>
            </a:pPr>
            <a:r>
              <a:rPr lang="zh-CN" altLang="en-US"/>
              <a:t>   根据圆半径</a:t>
            </a:r>
            <a:r>
              <a:rPr lang="en-US" altLang="zh-CN"/>
              <a:t>R</a:t>
            </a:r>
            <a:r>
              <a:rPr lang="zh-CN" altLang="en-US"/>
              <a:t>和</a:t>
            </a:r>
            <a:r>
              <a:rPr lang="en-US" altLang="zh-CN"/>
              <a:t>C</a:t>
            </a:r>
            <a:r>
              <a:rPr lang="zh-CN" altLang="zh-CN"/>
              <a:t>系数</a:t>
            </a:r>
            <a:r>
              <a:rPr lang="zh-CN" altLang="en-US"/>
              <a:t>点计算相应控制点</a:t>
            </a:r>
          </a:p>
          <a:p>
            <a:pPr marL="0" indent="0">
              <a:buNone/>
            </a:pPr>
            <a:r>
              <a:rPr lang="en-US" altLang="zh-CN"/>
              <a:t>   C=0.551915024494f</a:t>
            </a:r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 descr="aEsu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140" y="3505200"/>
            <a:ext cx="3923665" cy="2858135"/>
          </a:xfrm>
          <a:prstGeom prst="rect">
            <a:avLst/>
          </a:prstGeom>
        </p:spPr>
      </p:pic>
      <p:pic>
        <p:nvPicPr>
          <p:cNvPr id="5" name="图片 4" descr="jiangjietu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7245" y="2478405"/>
            <a:ext cx="2856865" cy="394271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Apothecary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</TotalTime>
  <Words>706</Words>
  <Application>Microsoft Macintosh PowerPoint</Application>
  <PresentationFormat>Widescreen</PresentationFormat>
  <Paragraphs>56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宋体</vt:lpstr>
      <vt:lpstr>Arial</vt:lpstr>
      <vt:lpstr>Calibri</vt:lpstr>
      <vt:lpstr>Calibri Light</vt:lpstr>
      <vt:lpstr>Office 主题</vt:lpstr>
      <vt:lpstr>PowerPoint Presentation</vt:lpstr>
      <vt:lpstr>PowerPoint Presentation</vt:lpstr>
      <vt:lpstr>来源</vt:lpstr>
      <vt:lpstr>应用场景</vt:lpstr>
      <vt:lpstr>分类</vt:lpstr>
      <vt:lpstr>PowerPoint Presentation</vt:lpstr>
      <vt:lpstr>PowerPoint Presentation</vt:lpstr>
      <vt:lpstr>原理</vt:lpstr>
      <vt:lpstr>应用场景</vt:lpstr>
      <vt:lpstr>延伸</vt:lpstr>
      <vt:lpstr>实例1（移动变换的弹性圆）</vt:lpstr>
      <vt:lpstr>实例2（波浪效果）</vt:lpstr>
      <vt:lpstr>实例3（粘连体）</vt:lpstr>
      <vt:lpstr>More</vt:lpstr>
      <vt:lpstr>Thanks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Microsoft Office User</cp:lastModifiedBy>
  <cp:revision>123</cp:revision>
  <dcterms:created xsi:type="dcterms:W3CDTF">2015-05-05T08:02:00Z</dcterms:created>
  <dcterms:modified xsi:type="dcterms:W3CDTF">2018-03-23T05:34:17Z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2052-10.1.0.6065</vt:lpwstr>
  </property>
</Properties>
</file>

<file path=docProps/thumbnail.jpeg>
</file>